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2"/>
  </p:sldMasterIdLst>
  <p:notesMasterIdLst>
    <p:notesMasterId r:id="rId50"/>
  </p:notesMasterIdLst>
  <p:handoutMasterIdLst>
    <p:handoutMasterId r:id="rId51"/>
  </p:handoutMasterIdLst>
  <p:sldIdLst>
    <p:sldId id="426" r:id="rId3"/>
    <p:sldId id="1194" r:id="rId4"/>
    <p:sldId id="1195" r:id="rId5"/>
    <p:sldId id="1196" r:id="rId6"/>
    <p:sldId id="1254" r:id="rId7"/>
    <p:sldId id="1255" r:id="rId8"/>
    <p:sldId id="1256" r:id="rId9"/>
    <p:sldId id="1257" r:id="rId10"/>
    <p:sldId id="1258" r:id="rId11"/>
    <p:sldId id="1259" r:id="rId12"/>
    <p:sldId id="1260" r:id="rId13"/>
    <p:sldId id="1261" r:id="rId14"/>
    <p:sldId id="1262" r:id="rId15"/>
    <p:sldId id="1263" r:id="rId16"/>
    <p:sldId id="1264" r:id="rId17"/>
    <p:sldId id="1265" r:id="rId18"/>
    <p:sldId id="1266" r:id="rId19"/>
    <p:sldId id="1267" r:id="rId20"/>
    <p:sldId id="1268" r:id="rId21"/>
    <p:sldId id="1125" r:id="rId22"/>
    <p:sldId id="1127" r:id="rId23"/>
    <p:sldId id="1128" r:id="rId24"/>
    <p:sldId id="1129" r:id="rId25"/>
    <p:sldId id="1130" r:id="rId26"/>
    <p:sldId id="1132" r:id="rId27"/>
    <p:sldId id="1133" r:id="rId28"/>
    <p:sldId id="1135" r:id="rId29"/>
    <p:sldId id="1136" r:id="rId30"/>
    <p:sldId id="1137" r:id="rId31"/>
    <p:sldId id="1138" r:id="rId32"/>
    <p:sldId id="1139" r:id="rId33"/>
    <p:sldId id="1140" r:id="rId34"/>
    <p:sldId id="1141" r:id="rId35"/>
    <p:sldId id="1143" r:id="rId36"/>
    <p:sldId id="1146" r:id="rId37"/>
    <p:sldId id="1147" r:id="rId38"/>
    <p:sldId id="1148" r:id="rId39"/>
    <p:sldId id="1149" r:id="rId40"/>
    <p:sldId id="1150" r:id="rId41"/>
    <p:sldId id="1151" r:id="rId42"/>
    <p:sldId id="1253" r:id="rId43"/>
    <p:sldId id="1152" r:id="rId44"/>
    <p:sldId id="1153" r:id="rId45"/>
    <p:sldId id="1154" r:id="rId46"/>
    <p:sldId id="1155" r:id="rId47"/>
    <p:sldId id="869" r:id="rId48"/>
    <p:sldId id="995" r:id="rId49"/>
  </p:sldIdLst>
  <p:sldSz cx="12192000" cy="6858000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4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09999"/>
    <a:srgbClr val="1F0C8E"/>
    <a:srgbClr val="FF3300"/>
    <a:srgbClr val="FF0066"/>
    <a:srgbClr val="FFFFFF"/>
    <a:srgbClr val="FF3399"/>
    <a:srgbClr val="D60093"/>
    <a:srgbClr val="CC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89448" autoAdjust="0"/>
  </p:normalViewPr>
  <p:slideViewPr>
    <p:cSldViewPr showGuides="1">
      <p:cViewPr varScale="1">
        <p:scale>
          <a:sx n="55" d="100"/>
          <a:sy n="55" d="100"/>
        </p:scale>
        <p:origin x="1164" y="48"/>
      </p:cViewPr>
      <p:guideLst>
        <p:guide orient="horz" pos="2160"/>
        <p:guide pos="3840"/>
        <p:guide pos="192"/>
        <p:guide pos="74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4"/>
            <a:ext cx="2918410" cy="4955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062" y="4"/>
            <a:ext cx="2919556" cy="4955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78F2A-59AF-4063-8247-742340A61E8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370723"/>
            <a:ext cx="2918410" cy="4955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062" y="9370723"/>
            <a:ext cx="2919556" cy="4955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46BC3-909A-40F1-9CA9-EF91CBAB4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561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6"/>
            <a:ext cx="2918830" cy="493315"/>
          </a:xfrm>
          <a:prstGeom prst="rect">
            <a:avLst/>
          </a:prstGeom>
        </p:spPr>
        <p:txBody>
          <a:bodyPr vert="horz" lIns="88642" tIns="44321" rIns="88642" bIns="4432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80" y="6"/>
            <a:ext cx="2918830" cy="493315"/>
          </a:xfrm>
          <a:prstGeom prst="rect">
            <a:avLst/>
          </a:prstGeom>
        </p:spPr>
        <p:txBody>
          <a:bodyPr vert="horz" lIns="88642" tIns="44321" rIns="88642" bIns="44321" rtlCol="0"/>
          <a:lstStyle>
            <a:lvl1pPr algn="r">
              <a:defRPr sz="1200"/>
            </a:lvl1pPr>
          </a:lstStyle>
          <a:p>
            <a:fld id="{592A0791-6B8A-4268-B9A9-5477EC471A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73837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642" tIns="44321" rIns="88642" bIns="4432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6510"/>
            <a:ext cx="5388610" cy="4439839"/>
          </a:xfrm>
          <a:prstGeom prst="rect">
            <a:avLst/>
          </a:prstGeom>
        </p:spPr>
        <p:txBody>
          <a:bodyPr vert="horz" lIns="88642" tIns="44321" rIns="88642" bIns="4432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5" y="9371290"/>
            <a:ext cx="2918830" cy="493315"/>
          </a:xfrm>
          <a:prstGeom prst="rect">
            <a:avLst/>
          </a:prstGeom>
        </p:spPr>
        <p:txBody>
          <a:bodyPr vert="horz" lIns="88642" tIns="44321" rIns="88642" bIns="4432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80" y="9371290"/>
            <a:ext cx="2918830" cy="493315"/>
          </a:xfrm>
          <a:prstGeom prst="rect">
            <a:avLst/>
          </a:prstGeom>
        </p:spPr>
        <p:txBody>
          <a:bodyPr vert="horz" lIns="88642" tIns="44321" rIns="88642" bIns="44321" rtlCol="0" anchor="b"/>
          <a:lstStyle>
            <a:lvl1pPr algn="r">
              <a:defRPr sz="1200"/>
            </a:lvl1pPr>
          </a:lstStyle>
          <a:p>
            <a:fld id="{AB5B076A-BCD3-43DB-B626-89538CF1B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4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Supervised - </a:t>
            </a:r>
            <a:r>
              <a:rPr lang="en-US" dirty="0" err="1"/>
              <a:t>Adaboost</a:t>
            </a:r>
            <a:r>
              <a:rPr lang="en-US" dirty="0"/>
              <a:t> Gradient boosting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B076A-BCD3-43DB-B626-89538CF1BE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02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https://iq.opengenus.org/cart-algorithm/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B076A-BCD3-43DB-B626-89538CF1BE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76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B076A-BCD3-43DB-B626-89538CF1BE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71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https://www.youtube.com/watch?v=56XQCOPkXNg&amp;t=1174s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B076A-BCD3-43DB-B626-89538CF1BE1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1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27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2"/>
          <p:cNvSpPr txBox="1"/>
          <p:nvPr userDrawn="1"/>
        </p:nvSpPr>
        <p:spPr>
          <a:xfrm>
            <a:off x="304800" y="6492876"/>
            <a:ext cx="1046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4274"/>
                </a:solidFill>
              </a:rPr>
              <a:t>Traffic modeling of 4G network under LTE and WiMAX network platform</a:t>
            </a:r>
          </a:p>
        </p:txBody>
      </p:sp>
      <p:sp>
        <p:nvSpPr>
          <p:cNvPr id="8" name="Slide Number Placeholder 3"/>
          <p:cNvSpPr txBox="1"/>
          <p:nvPr userDrawn="1"/>
        </p:nvSpPr>
        <p:spPr>
          <a:xfrm>
            <a:off x="10769600" y="6492876"/>
            <a:ext cx="1106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C8AA99-7238-42D3-B68A-A4E1B56FEE73}" type="slidenum">
              <a:rPr lang="en-US" sz="1200" smtClean="0">
                <a:solidFill>
                  <a:srgbClr val="004274"/>
                </a:solidFill>
              </a:rPr>
              <a:t>‹#›</a:t>
            </a:fld>
            <a:endParaRPr lang="en-US" sz="1200">
              <a:solidFill>
                <a:srgbClr val="004274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E55C-EFC8-49AB-BB12-5AC9DE5C15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4D71-41C7-42A6-B50A-BDF41338C8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E55C-EFC8-49AB-BB12-5AC9DE5C15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4D71-41C7-42A6-B50A-BDF41338C8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103632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Traffic modeling of 4G network under LTE and WiMAX network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C8AA99-7238-42D3-B68A-A4E1B56FEE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ü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E55C-EFC8-49AB-BB12-5AC9DE5C15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4D71-41C7-42A6-B50A-BDF41338C8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E55C-EFC8-49AB-BB12-5AC9DE5C15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4D71-41C7-42A6-B50A-BDF41338C8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E55C-EFC8-49AB-BB12-5AC9DE5C15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4D71-41C7-42A6-B50A-BDF41338C8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E55C-EFC8-49AB-BB12-5AC9DE5C15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4D71-41C7-42A6-B50A-BDF41338C8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E55C-EFC8-49AB-BB12-5AC9DE5C15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4D71-41C7-42A6-B50A-BDF41338C8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E55C-EFC8-49AB-BB12-5AC9DE5C15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4D71-41C7-42A6-B50A-BDF41338C8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E55C-EFC8-49AB-BB12-5AC9DE5C15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4D71-41C7-42A6-B50A-BDF41338C8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E55C-EFC8-49AB-BB12-5AC9DE5C15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4D71-41C7-42A6-B50A-BDF41338C8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E55C-EFC8-49AB-BB12-5AC9DE5C159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24D71-41C7-42A6-B50A-BDF41338C8E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8.wdp"/><Relationship Id="rId7" Type="http://schemas.microsoft.com/office/2007/relationships/hdphoto" Target="../media/hdphoto2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22.wdp"/><Relationship Id="rId5" Type="http://schemas.microsoft.com/office/2007/relationships/hdphoto" Target="../media/hdphoto19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microsoft.com/office/2007/relationships/hdphoto" Target="../media/hdphoto2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7" Type="http://schemas.microsoft.com/office/2007/relationships/hdphoto" Target="../media/hdphoto2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4.wdp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7.wdp"/><Relationship Id="rId5" Type="http://schemas.openxmlformats.org/officeDocument/2006/relationships/image" Target="../media/image28.png"/><Relationship Id="rId4" Type="http://schemas.microsoft.com/office/2007/relationships/hdphoto" Target="../media/hdphoto26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1.wdp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3.wdp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8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9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52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3.wd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1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4"/>
          <p:cNvSpPr txBox="1">
            <a:spLocks noChangeArrowheads="1"/>
          </p:cNvSpPr>
          <p:nvPr/>
        </p:nvSpPr>
        <p:spPr bwMode="auto">
          <a:xfrm>
            <a:off x="2227006" y="3815082"/>
            <a:ext cx="7924800" cy="1477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cs typeface="Arial" panose="020B0604020202020204" pitchFamily="34" charset="0"/>
              </a:rPr>
              <a:t>By-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  <a:cs typeface="Arial" panose="020B0604020202020204" pitchFamily="34" charset="0"/>
              </a:rPr>
              <a:t>Dr. Jesmin Akhter</a:t>
            </a:r>
            <a:endParaRPr lang="en-US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algn="ctr"/>
            <a:r>
              <a:rPr lang="en-US" dirty="0">
                <a:cs typeface="Arial" panose="020B0604020202020204" pitchFamily="34" charset="0"/>
              </a:rPr>
              <a:t>Professor</a:t>
            </a:r>
          </a:p>
          <a:p>
            <a:pPr algn="ctr"/>
            <a:r>
              <a:rPr lang="en-US" dirty="0">
                <a:cs typeface="Arial" panose="020B0604020202020204" pitchFamily="34" charset="0"/>
              </a:rPr>
              <a:t>Institute of Information Technology</a:t>
            </a:r>
          </a:p>
          <a:p>
            <a:pPr algn="ctr"/>
            <a:r>
              <a:rPr lang="en-US" dirty="0">
                <a:cs typeface="Arial" panose="020B0604020202020204" pitchFamily="34" charset="0"/>
              </a:rPr>
              <a:t>Jahangirnagar University </a:t>
            </a:r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2705100" y="2886670"/>
            <a:ext cx="6781800" cy="1200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Machine Learning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ICT-</a:t>
            </a:r>
          </a:p>
          <a:p>
            <a:pPr algn="ctr"/>
            <a:endParaRPr lang="en-US" b="1" dirty="0"/>
          </a:p>
        </p:txBody>
      </p:sp>
      <p:pic>
        <p:nvPicPr>
          <p:cNvPr id="11269" name="il_fi" descr="http://upload.wikimedia.org/wikipedia/en/0/0a/JU-logo.png"/>
          <p:cNvPicPr>
            <a:picLocks noChangeAspect="1" noChangeArrowheads="1"/>
          </p:cNvPicPr>
          <p:nvPr/>
        </p:nvPicPr>
        <p:blipFill>
          <a:blip r:embed="rId2" r:link="rId3"/>
          <a:srcRect/>
          <a:stretch>
            <a:fillRect/>
          </a:stretch>
        </p:blipFill>
        <p:spPr bwMode="auto">
          <a:xfrm>
            <a:off x="5486400" y="1400685"/>
            <a:ext cx="1025156" cy="1206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" y="274638"/>
            <a:ext cx="4601217" cy="4591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3000" y="238331"/>
            <a:ext cx="638264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34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247657"/>
            <a:ext cx="5258534" cy="4972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9954" y="30588"/>
            <a:ext cx="6552046" cy="377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28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872" y="274638"/>
            <a:ext cx="5684414" cy="624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10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0800" y="250362"/>
            <a:ext cx="3620069" cy="11756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097" y="149854"/>
            <a:ext cx="5912418" cy="4858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3200" y="1344505"/>
            <a:ext cx="5592795" cy="25386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3651" y="3613378"/>
            <a:ext cx="5848349" cy="27900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3984" y="4732140"/>
            <a:ext cx="3990846" cy="1947534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480961" y="422694"/>
            <a:ext cx="5384707" cy="6383548"/>
          </a:xfrm>
          <a:custGeom>
            <a:avLst/>
            <a:gdLst>
              <a:gd name="connsiteX0" fmla="*/ 4893960 w 5384707"/>
              <a:gd name="connsiteY0" fmla="*/ 0 h 6383548"/>
              <a:gd name="connsiteX1" fmla="*/ 5023356 w 5384707"/>
              <a:gd name="connsiteY1" fmla="*/ 2579298 h 6383548"/>
              <a:gd name="connsiteX2" fmla="*/ 5040609 w 5384707"/>
              <a:gd name="connsiteY2" fmla="*/ 3045125 h 6383548"/>
              <a:gd name="connsiteX3" fmla="*/ 390971 w 5384707"/>
              <a:gd name="connsiteY3" fmla="*/ 5149970 h 6383548"/>
              <a:gd name="connsiteX4" fmla="*/ 261575 w 5384707"/>
              <a:gd name="connsiteY4" fmla="*/ 6366295 h 6383548"/>
              <a:gd name="connsiteX5" fmla="*/ 261575 w 5384707"/>
              <a:gd name="connsiteY5" fmla="*/ 6366295 h 6383548"/>
              <a:gd name="connsiteX6" fmla="*/ 227069 w 5384707"/>
              <a:gd name="connsiteY6" fmla="*/ 6383548 h 638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84707" h="6383548">
                <a:moveTo>
                  <a:pt x="4893960" y="0"/>
                </a:moveTo>
                <a:cubicBezTo>
                  <a:pt x="4946437" y="1035888"/>
                  <a:pt x="4998915" y="2071777"/>
                  <a:pt x="5023356" y="2579298"/>
                </a:cubicBezTo>
                <a:cubicBezTo>
                  <a:pt x="5047797" y="3086819"/>
                  <a:pt x="5812673" y="2616680"/>
                  <a:pt x="5040609" y="3045125"/>
                </a:cubicBezTo>
                <a:cubicBezTo>
                  <a:pt x="4268545" y="3473570"/>
                  <a:pt x="1187477" y="4596442"/>
                  <a:pt x="390971" y="5149970"/>
                </a:cubicBezTo>
                <a:cubicBezTo>
                  <a:pt x="-405535" y="5703498"/>
                  <a:pt x="261575" y="6366295"/>
                  <a:pt x="261575" y="6366295"/>
                </a:cubicBezTo>
                <a:lnTo>
                  <a:pt x="261575" y="6366295"/>
                </a:lnTo>
                <a:lnTo>
                  <a:pt x="227069" y="638354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17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" y="343291"/>
            <a:ext cx="3772426" cy="3534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2900" y="2438400"/>
            <a:ext cx="3762900" cy="4143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4800" y="1155860"/>
            <a:ext cx="4439270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09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sstatic.net/mQ9Np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73" y="76200"/>
            <a:ext cx="8379454" cy="510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8766" y="4267200"/>
            <a:ext cx="5153521" cy="25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45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632" y="381000"/>
            <a:ext cx="1193036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47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492" y="1542787"/>
            <a:ext cx="11403016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40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499" y="228600"/>
            <a:ext cx="11469701" cy="41820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4544793"/>
            <a:ext cx="9593014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64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267939"/>
            <a:ext cx="9650172" cy="65636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8051" y="5545292"/>
            <a:ext cx="2495898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26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pPr algn="l"/>
            <a:r>
              <a:rPr lang="en-US" dirty="0">
                <a:latin typeface="Gill Sans MT" panose="020B0502020104020203" pitchFamily="34" charset="0"/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10972800" cy="5791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b="1" dirty="0"/>
              <a:t>The course will mainly cover the following topics: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Ensemble Learning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Unsupervised Learning</a:t>
            </a:r>
          </a:p>
          <a:p>
            <a:pPr lvl="1"/>
            <a:r>
              <a:rPr lang="en-US" sz="1800" dirty="0"/>
              <a:t>Clustering Fundamentals</a:t>
            </a:r>
          </a:p>
          <a:p>
            <a:pPr lvl="1"/>
            <a:r>
              <a:rPr lang="en-US" sz="1800" dirty="0"/>
              <a:t>Hierarchical Clustering</a:t>
            </a:r>
          </a:p>
          <a:p>
            <a:pPr lvl="1"/>
            <a:r>
              <a:rPr lang="en-US" sz="1800" dirty="0"/>
              <a:t>………………………..</a:t>
            </a:r>
          </a:p>
          <a:p>
            <a:r>
              <a:rPr lang="en-US" sz="1800" dirty="0"/>
              <a:t>Neural Networks and Deep Learning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32182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381000"/>
            <a:ext cx="10545647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70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80" y="274638"/>
            <a:ext cx="11089370" cy="593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85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30537"/>
            <a:ext cx="11642262" cy="622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52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7723"/>
            <a:ext cx="10754417" cy="594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77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9" y="274638"/>
            <a:ext cx="11150924" cy="589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11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Solved Example 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1198393"/>
            <a:ext cx="10270780" cy="550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15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0" y="228600"/>
            <a:ext cx="1122815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63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457200"/>
            <a:ext cx="1073914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04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1000"/>
            <a:ext cx="10469436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89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245" y="381000"/>
            <a:ext cx="11275509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22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304800"/>
            <a:ext cx="7353300" cy="1143000"/>
          </a:xfrm>
        </p:spPr>
        <p:txBody>
          <a:bodyPr/>
          <a:lstStyle/>
          <a:p>
            <a:r>
              <a:rPr lang="en-US" dirty="0"/>
              <a:t>Exam schedule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438400" y="1676400"/>
          <a:ext cx="7181850" cy="2194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6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065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Date and Time</a:t>
                      </a: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0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Tutorial-01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After 3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Tutorial-02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After 6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Tutorial-03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After 9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38600" y="541020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Gill Sans MT" panose="020B0502020104020203" pitchFamily="34" charset="0"/>
              </a:rPr>
              <a:t>NB: Schedule may change</a:t>
            </a:r>
          </a:p>
        </p:txBody>
      </p:sp>
    </p:spTree>
    <p:extLst>
      <p:ext uri="{BB962C8B-B14F-4D97-AF65-F5344CB8AC3E}">
        <p14:creationId xmlns:p14="http://schemas.microsoft.com/office/powerpoint/2010/main" val="902831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0" y="222220"/>
            <a:ext cx="11421836" cy="594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44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0" y="274638"/>
            <a:ext cx="11051460" cy="597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65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381000"/>
            <a:ext cx="11156451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77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0" y="274638"/>
            <a:ext cx="11955092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87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274638"/>
            <a:ext cx="1170683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47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274638"/>
            <a:ext cx="11766264" cy="604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81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274638"/>
            <a:ext cx="11502666" cy="602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8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12" y="333377"/>
            <a:ext cx="11685488" cy="602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35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459" y="274638"/>
            <a:ext cx="11603941" cy="59691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02296" y="4419600"/>
            <a:ext cx="1905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0.07 then this </a:t>
            </a:r>
          </a:p>
        </p:txBody>
      </p:sp>
    </p:spTree>
    <p:extLst>
      <p:ext uri="{BB962C8B-B14F-4D97-AF65-F5344CB8AC3E}">
        <p14:creationId xmlns:p14="http://schemas.microsoft.com/office/powerpoint/2010/main" val="269584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32" y="0"/>
            <a:ext cx="13658624" cy="71910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70904" y="5331023"/>
            <a:ext cx="8382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0.07 to  </a:t>
            </a:r>
          </a:p>
        </p:txBody>
      </p:sp>
    </p:spTree>
    <p:extLst>
      <p:ext uri="{BB962C8B-B14F-4D97-AF65-F5344CB8AC3E}">
        <p14:creationId xmlns:p14="http://schemas.microsoft.com/office/powerpoint/2010/main" val="356276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/>
          <a:lstStyle/>
          <a:p>
            <a:pPr algn="l"/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 Ensemble Learning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7223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65" y="152400"/>
            <a:ext cx="12139635" cy="63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19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490861"/>
              </p:ext>
            </p:extLst>
          </p:nvPr>
        </p:nvGraphicFramePr>
        <p:xfrm>
          <a:off x="0" y="1600200"/>
          <a:ext cx="12149475" cy="3914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1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1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3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1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9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599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69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Serial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Chest pain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Blocked Arteries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patient weight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Heart Disease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>
                          <a:effectLst/>
                        </a:rPr>
                        <a:t>Predicted_Heart</a:t>
                      </a:r>
                      <a:r>
                        <a:rPr lang="en-US" sz="1600" b="1" u="none" strike="noStrike" dirty="0">
                          <a:effectLst/>
                        </a:rPr>
                        <a:t> Disease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sample weight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updated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normalized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Lower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Upper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0.04738538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0.071639648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0.07164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0.04738538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0.071639648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0.07164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0.143279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0.04738538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0.071639648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0.143279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0.214919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167</a:t>
                      </a:r>
                      <a:endParaRPr lang="en-US" sz="16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y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misclassification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0.329743057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0.498522467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0.214919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0.713441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9900"/>
                          </a:solidFill>
                          <a:effectLst/>
                        </a:rPr>
                        <a:t>156</a:t>
                      </a:r>
                      <a:endParaRPr lang="en-US" sz="1600" b="0" i="0" u="none" strike="noStrike" dirty="0">
                        <a:solidFill>
                          <a:srgbClr val="0099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0.04738538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0.071639648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0.713441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0.785081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125</a:t>
                      </a:r>
                      <a:endParaRPr lang="en-US" sz="16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0.04738538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0.071639648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0.785081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0.856721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168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0.04738538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0.071639648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0.856721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0.92836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172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0.04738538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0.071639648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0.92836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misclassification=1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Sum=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0.661440716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patient weight&gt;176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error=1/8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00200" y="5791200"/>
            <a:ext cx="93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random number: </a:t>
            </a:r>
            <a:r>
              <a:rPr lang="en-US" dirty="0">
                <a:solidFill>
                  <a:srgbClr val="009900"/>
                </a:solidFill>
              </a:rPr>
              <a:t>0.72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0.42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0.51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0.83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etc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and got the next slide records </a:t>
            </a:r>
          </a:p>
        </p:txBody>
      </p:sp>
    </p:spTree>
    <p:extLst>
      <p:ext uri="{BB962C8B-B14F-4D97-AF65-F5344CB8AC3E}">
        <p14:creationId xmlns:p14="http://schemas.microsoft.com/office/powerpoint/2010/main" val="3286687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19050"/>
            <a:ext cx="11089583" cy="55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64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" y="533400"/>
            <a:ext cx="11335488" cy="580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82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120" y="305118"/>
            <a:ext cx="10936833" cy="59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12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20" y="33068"/>
            <a:ext cx="1214768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89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340182"/>
              </p:ext>
            </p:extLst>
          </p:nvPr>
        </p:nvGraphicFramePr>
        <p:xfrm>
          <a:off x="685800" y="1455424"/>
          <a:ext cx="9753600" cy="4488176"/>
        </p:xfrm>
        <a:graphic>
          <a:graphicData uri="http://schemas.openxmlformats.org/drawingml/2006/table">
            <a:tbl>
              <a:tblPr/>
              <a:tblGrid>
                <a:gridCol w="487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dirty="0">
                          <a:effectLst/>
                          <a:latin typeface="Gill Sans MT" panose="020B0502020104020203" pitchFamily="34" charset="0"/>
                        </a:rPr>
                        <a:t>             Boosting                       </a:t>
                      </a:r>
                    </a:p>
                  </a:txBody>
                  <a:tcPr marL="76200" marR="76200" marT="106680" marB="1066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dirty="0">
                          <a:effectLst/>
                          <a:latin typeface="Gill Sans MT" panose="020B0502020104020203" pitchFamily="34" charset="0"/>
                        </a:rPr>
                        <a:t>               Bagging                                </a:t>
                      </a:r>
                    </a:p>
                  </a:txBody>
                  <a:tcPr marL="76200" marR="76200" marT="106680" marB="1066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dirty="0">
                          <a:solidFill>
                            <a:srgbClr val="05192D"/>
                          </a:solidFill>
                          <a:latin typeface="Gill Sans MT" panose="020B0502020104020203" pitchFamily="34" charset="0"/>
                        </a:rPr>
                        <a:t>boosting works better for stable models like linear regression</a:t>
                      </a:r>
                      <a:endParaRPr lang="en-US" sz="2000" b="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6200" marR="76200" marT="106680" marB="1066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dirty="0">
                          <a:solidFill>
                            <a:srgbClr val="05192D"/>
                          </a:solidFill>
                          <a:latin typeface="Gill Sans MT" panose="020B0502020104020203" pitchFamily="34" charset="0"/>
                        </a:rPr>
                        <a:t>Bagging can be used with unstable models like decision trees</a:t>
                      </a:r>
                      <a:endParaRPr lang="en-US" sz="2000" b="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6200" marR="76200" marT="106680" marB="1066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dirty="0">
                          <a:solidFill>
                            <a:srgbClr val="05192D"/>
                          </a:solidFill>
                          <a:latin typeface="Gill Sans MT" panose="020B0502020104020203" pitchFamily="34" charset="0"/>
                        </a:rPr>
                        <a:t>boosting reduces bias</a:t>
                      </a:r>
                      <a:endParaRPr lang="en-US" sz="2000" b="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6200" marR="76200" marT="106680" marB="1066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dirty="0">
                          <a:solidFill>
                            <a:srgbClr val="05192D"/>
                          </a:solidFill>
                          <a:latin typeface="Gill Sans MT" panose="020B0502020104020203" pitchFamily="34" charset="0"/>
                        </a:rPr>
                        <a:t>Bagging reduces variance </a:t>
                      </a:r>
                      <a:endParaRPr lang="en-US" sz="2000" b="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6200" marR="76200" marT="106680" marB="1066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dirty="0">
                          <a:effectLst/>
                          <a:latin typeface="Gill Sans MT" panose="020B0502020104020203" pitchFamily="34" charset="0"/>
                        </a:rPr>
                        <a:t>At every successive layer Models are weighted according to their performance.</a:t>
                      </a:r>
                    </a:p>
                  </a:txBody>
                  <a:tcPr marL="76200" marR="76200" marT="106680" marB="1066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dirty="0">
                          <a:effectLst/>
                          <a:latin typeface="Gill Sans MT" panose="020B0502020104020203" pitchFamily="34" charset="0"/>
                        </a:rPr>
                        <a:t>All the models have the same weightage</a:t>
                      </a:r>
                    </a:p>
                  </a:txBody>
                  <a:tcPr marL="76200" marR="76200" marT="106680" marB="1066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dirty="0">
                          <a:effectLst/>
                          <a:latin typeface="Gill Sans MT" panose="020B0502020104020203" pitchFamily="34" charset="0"/>
                        </a:rPr>
                        <a:t>New Models are influenced by the accuracy of previous Models</a:t>
                      </a:r>
                    </a:p>
                  </a:txBody>
                  <a:tcPr marL="76200" marR="76200" marT="106680" marB="1066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dirty="0">
                          <a:effectLst/>
                          <a:latin typeface="Gill Sans MT" panose="020B0502020104020203" pitchFamily="34" charset="0"/>
                        </a:rPr>
                        <a:t>All the models are independent of each other</a:t>
                      </a:r>
                    </a:p>
                  </a:txBody>
                  <a:tcPr marL="76200" marR="76200" marT="106680" marB="1066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Gill Sans MT" panose="020B0502020104020203" pitchFamily="34" charset="0"/>
                        </a:rPr>
                        <a:t>Works best with models that have low variance but </a:t>
                      </a:r>
                      <a:r>
                        <a:rPr lang="en-US" sz="2000" b="1" dirty="0">
                          <a:latin typeface="Gill Sans MT" panose="020B0502020104020203" pitchFamily="34" charset="0"/>
                        </a:rPr>
                        <a:t>high bias</a:t>
                      </a:r>
                    </a:p>
                  </a:txBody>
                  <a:tcPr marL="68575" marR="68575" marT="34288" marB="3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dirty="0">
                          <a:latin typeface="Gill Sans MT" panose="020B0502020104020203" pitchFamily="34" charset="0"/>
                        </a:rPr>
                        <a:t>Works best with models that have </a:t>
                      </a:r>
                      <a:r>
                        <a:rPr lang="en-US" sz="2000" b="1" dirty="0">
                          <a:latin typeface="Gill Sans MT" panose="020B0502020104020203" pitchFamily="34" charset="0"/>
                        </a:rPr>
                        <a:t>high variance </a:t>
                      </a:r>
                      <a:r>
                        <a:rPr lang="en-US" sz="2000" dirty="0">
                          <a:latin typeface="Gill Sans MT" panose="020B0502020104020203" pitchFamily="34" charset="0"/>
                        </a:rPr>
                        <a:t>but low bias</a:t>
                      </a:r>
                    </a:p>
                    <a:p>
                      <a:pPr algn="l"/>
                      <a:endParaRPr lang="en-US" sz="2000" dirty="0">
                        <a:latin typeface="Gill Sans MT" panose="020B0502020104020203" pitchFamily="34" charset="0"/>
                      </a:endParaRPr>
                    </a:p>
                  </a:txBody>
                  <a:tcPr marL="68575" marR="68575" marT="34288" marB="3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76835" y="773234"/>
            <a:ext cx="9762565" cy="73866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/>
              </a:rPr>
              <a:t>Boosting </a:t>
            </a: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Nunito"/>
              </a:rPr>
              <a:t>vs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/>
              </a:rPr>
              <a:t> Bagging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86AF07-4F95-4468-B1E8-CF5B7833C30F}" type="slidenum">
              <a:rPr lang="en-US" smtClean="0"/>
              <a:t>47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3101" y="1676400"/>
            <a:ext cx="3586286" cy="4525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553" y="3043320"/>
            <a:ext cx="7449590" cy="3353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5200" y="356234"/>
            <a:ext cx="4667901" cy="1152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1604514"/>
            <a:ext cx="4477375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6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" y="76200"/>
            <a:ext cx="5514554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6350" y="220095"/>
            <a:ext cx="5334534" cy="35899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3800" y="4326118"/>
            <a:ext cx="3858163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25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78" y="381000"/>
            <a:ext cx="7594121" cy="538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74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728" y="274638"/>
            <a:ext cx="10419272" cy="558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59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46926"/>
            <a:ext cx="8053211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8600" y="545752"/>
            <a:ext cx="3581400" cy="4483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9000" y="4038600"/>
            <a:ext cx="3085897" cy="266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9462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FAEC0E0-4ABC-4077-8922-293239654AB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4143</TotalTime>
  <Words>360</Words>
  <Application>Microsoft Office PowerPoint</Application>
  <PresentationFormat>Widescreen</PresentationFormat>
  <Paragraphs>152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Gill Sans MT</vt:lpstr>
      <vt:lpstr>Nunito</vt:lpstr>
      <vt:lpstr>Wingdings</vt:lpstr>
      <vt:lpstr>Custom Design</vt:lpstr>
      <vt:lpstr>PowerPoint Presentation</vt:lpstr>
      <vt:lpstr>Contents</vt:lpstr>
      <vt:lpstr>Exam schedule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Solved Example 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ASMR</dc:creator>
  <dc:description>2010 animated abstract template from Presentationpro.com</dc:description>
  <cp:lastModifiedBy>Md. Shakil Hossain</cp:lastModifiedBy>
  <cp:revision>2723</cp:revision>
  <cp:lastPrinted>2025-03-13T05:16:27Z</cp:lastPrinted>
  <dcterms:created xsi:type="dcterms:W3CDTF">2014-11-02T19:18:00Z</dcterms:created>
  <dcterms:modified xsi:type="dcterms:W3CDTF">2025-04-20T15:38:37Z</dcterms:modified>
  <cp:category>2010 abstract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TC018813529991</vt:lpwstr>
  </property>
  <property fmtid="{D5CDD505-2E9C-101B-9397-08002B2CF9AE}" pid="3" name="ICV">
    <vt:lpwstr>AE66566A48D6458FA6B44A270AAE500E_12</vt:lpwstr>
  </property>
  <property fmtid="{D5CDD505-2E9C-101B-9397-08002B2CF9AE}" pid="4" name="KSOProductBuildVer">
    <vt:lpwstr>1033-12.2.0.19805</vt:lpwstr>
  </property>
</Properties>
</file>